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4" r:id="rId2"/>
    <p:sldId id="275" r:id="rId3"/>
  </p:sldIdLst>
  <p:sldSz cx="12192000" cy="6858000"/>
  <p:notesSz cx="6735763" cy="98663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9800" autoAdjust="0"/>
  </p:normalViewPr>
  <p:slideViewPr>
    <p:cSldViewPr snapToGrid="0">
      <p:cViewPr varScale="1">
        <p:scale>
          <a:sx n="46" d="100"/>
          <a:sy n="46" d="100"/>
        </p:scale>
        <p:origin x="1404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2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1B6254-D06F-4A8A-A89D-9AB0AB3A5BD1}" type="doc">
      <dgm:prSet loTypeId="urn:microsoft.com/office/officeart/2005/8/layout/hierarchy4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5032C930-3FAA-4588-9447-DE73DA442DBA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sv-SE" dirty="0"/>
            <a:t>ALF Projekt anslag</a:t>
          </a:r>
        </a:p>
      </dgm:t>
    </dgm:pt>
    <dgm:pt modelId="{F08FBDA6-C1F7-4A1B-A006-59EFF3EF8A24}" type="parTrans" cxnId="{AC89EEE1-B040-4E03-BB9F-C59F5FE8F71A}">
      <dgm:prSet/>
      <dgm:spPr/>
      <dgm:t>
        <a:bodyPr/>
        <a:lstStyle/>
        <a:p>
          <a:endParaRPr lang="sv-SE"/>
        </a:p>
      </dgm:t>
    </dgm:pt>
    <dgm:pt modelId="{67C60F76-C51A-426B-B0A6-2E854CAB5768}" type="sibTrans" cxnId="{AC89EEE1-B040-4E03-BB9F-C59F5FE8F71A}">
      <dgm:prSet/>
      <dgm:spPr/>
      <dgm:t>
        <a:bodyPr/>
        <a:lstStyle/>
        <a:p>
          <a:endParaRPr lang="sv-SE"/>
        </a:p>
      </dgm:t>
    </dgm:pt>
    <dgm:pt modelId="{DC55B7F8-4A71-4548-B52F-5FD4D370CEC8}">
      <dgm:prSet phldrT="[Text]"/>
      <dgm:spPr/>
      <dgm:t>
        <a:bodyPr/>
        <a:lstStyle/>
        <a:p>
          <a:r>
            <a:rPr lang="sv-SE" dirty="0"/>
            <a:t>A. Lokalsubvention</a:t>
          </a:r>
        </a:p>
      </dgm:t>
    </dgm:pt>
    <dgm:pt modelId="{CE370C62-8BB0-4A98-AEBC-260D563B09CB}" type="parTrans" cxnId="{B5CD5A40-6CDE-40A5-A5EE-D627346489E7}">
      <dgm:prSet/>
      <dgm:spPr/>
      <dgm:t>
        <a:bodyPr/>
        <a:lstStyle/>
        <a:p>
          <a:endParaRPr lang="sv-SE"/>
        </a:p>
      </dgm:t>
    </dgm:pt>
    <dgm:pt modelId="{47AD61B5-F905-4ADF-BF91-EB84F052A6CE}" type="sibTrans" cxnId="{B5CD5A40-6CDE-40A5-A5EE-D627346489E7}">
      <dgm:prSet/>
      <dgm:spPr/>
      <dgm:t>
        <a:bodyPr/>
        <a:lstStyle/>
        <a:p>
          <a:endParaRPr lang="sv-SE"/>
        </a:p>
      </dgm:t>
    </dgm:pt>
    <dgm:pt modelId="{C54C8B21-09CA-43AF-8079-1CE21F838BF3}">
      <dgm:prSet phldrT="[Text]"/>
      <dgm:spPr/>
      <dgm:t>
        <a:bodyPr/>
        <a:lstStyle/>
        <a:p>
          <a:r>
            <a:rPr lang="sv-SE" dirty="0"/>
            <a:t>1. Hyresbidrag</a:t>
          </a:r>
        </a:p>
      </dgm:t>
    </dgm:pt>
    <dgm:pt modelId="{DB525D93-3D1A-49F3-8935-61CBAD68AA1B}" type="parTrans" cxnId="{00E48209-C015-447B-9A54-6ED30D910DB3}">
      <dgm:prSet/>
      <dgm:spPr/>
      <dgm:t>
        <a:bodyPr/>
        <a:lstStyle/>
        <a:p>
          <a:endParaRPr lang="sv-SE"/>
        </a:p>
      </dgm:t>
    </dgm:pt>
    <dgm:pt modelId="{BEBA2A12-131A-4EB9-9EBD-677913217D11}" type="sibTrans" cxnId="{00E48209-C015-447B-9A54-6ED30D910DB3}">
      <dgm:prSet/>
      <dgm:spPr/>
      <dgm:t>
        <a:bodyPr/>
        <a:lstStyle/>
        <a:p>
          <a:endParaRPr lang="sv-SE"/>
        </a:p>
      </dgm:t>
    </dgm:pt>
    <dgm:pt modelId="{EDA8FF81-F1C3-4A1B-AD1C-C630CF035DC7}">
      <dgm:prSet phldrT="[Text]"/>
      <dgm:spPr/>
      <dgm:t>
        <a:bodyPr/>
        <a:lstStyle/>
        <a:p>
          <a:r>
            <a:rPr lang="sv-SE" dirty="0"/>
            <a:t>2.Hyresbonus</a:t>
          </a:r>
        </a:p>
      </dgm:t>
    </dgm:pt>
    <dgm:pt modelId="{41F31164-3D50-4DDB-BD9F-ADEE232D17A2}" type="parTrans" cxnId="{E60B7AD4-B7EF-48C0-8BC2-3F1873EA978D}">
      <dgm:prSet/>
      <dgm:spPr/>
      <dgm:t>
        <a:bodyPr/>
        <a:lstStyle/>
        <a:p>
          <a:endParaRPr lang="sv-SE"/>
        </a:p>
      </dgm:t>
    </dgm:pt>
    <dgm:pt modelId="{C4E92C09-35DC-4430-98A0-9A9F8049EE1A}" type="sibTrans" cxnId="{E60B7AD4-B7EF-48C0-8BC2-3F1873EA978D}">
      <dgm:prSet/>
      <dgm:spPr/>
      <dgm:t>
        <a:bodyPr/>
        <a:lstStyle/>
        <a:p>
          <a:endParaRPr lang="sv-SE"/>
        </a:p>
      </dgm:t>
    </dgm:pt>
    <dgm:pt modelId="{DCF87477-79B8-4058-A0F3-95A3E54168BD}">
      <dgm:prSet phldrT="[Text]"/>
      <dgm:spPr/>
      <dgm:t>
        <a:bodyPr/>
        <a:lstStyle/>
        <a:p>
          <a:r>
            <a:rPr lang="sv-SE" dirty="0"/>
            <a:t>B. Drift</a:t>
          </a:r>
        </a:p>
      </dgm:t>
    </dgm:pt>
    <dgm:pt modelId="{A364219B-3DA4-44AE-BCFA-00211A7F1A02}" type="parTrans" cxnId="{9FB9349D-C7CC-4995-AEA5-7E7313397CB4}">
      <dgm:prSet/>
      <dgm:spPr/>
      <dgm:t>
        <a:bodyPr/>
        <a:lstStyle/>
        <a:p>
          <a:endParaRPr lang="sv-SE"/>
        </a:p>
      </dgm:t>
    </dgm:pt>
    <dgm:pt modelId="{FD38C47D-86DA-4798-A565-33D7487BDDA1}" type="sibTrans" cxnId="{9FB9349D-C7CC-4995-AEA5-7E7313397CB4}">
      <dgm:prSet/>
      <dgm:spPr/>
      <dgm:t>
        <a:bodyPr/>
        <a:lstStyle/>
        <a:p>
          <a:endParaRPr lang="sv-SE"/>
        </a:p>
      </dgm:t>
    </dgm:pt>
    <dgm:pt modelId="{B901BA4C-29FA-46A4-98F0-AAD8DE352827}" type="pres">
      <dgm:prSet presAssocID="{C81B6254-D06F-4A8A-A89D-9AB0AB3A5BD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44B8EB7-4B4F-4128-A0B5-BAAB08F4D491}" type="pres">
      <dgm:prSet presAssocID="{5032C930-3FAA-4588-9447-DE73DA442DBA}" presName="vertOne" presStyleCnt="0"/>
      <dgm:spPr/>
    </dgm:pt>
    <dgm:pt modelId="{A3581864-57E4-4E66-811B-1F6359621926}" type="pres">
      <dgm:prSet presAssocID="{5032C930-3FAA-4588-9447-DE73DA442DBA}" presName="txOne" presStyleLbl="node0" presStyleIdx="0" presStyleCnt="1">
        <dgm:presLayoutVars>
          <dgm:chPref val="3"/>
        </dgm:presLayoutVars>
      </dgm:prSet>
      <dgm:spPr/>
    </dgm:pt>
    <dgm:pt modelId="{53D8277D-440D-4017-BA5A-223B289D8B34}" type="pres">
      <dgm:prSet presAssocID="{5032C930-3FAA-4588-9447-DE73DA442DBA}" presName="parTransOne" presStyleCnt="0"/>
      <dgm:spPr/>
    </dgm:pt>
    <dgm:pt modelId="{0477E633-EF7D-4958-A541-4A5458C201E2}" type="pres">
      <dgm:prSet presAssocID="{5032C930-3FAA-4588-9447-DE73DA442DBA}" presName="horzOne" presStyleCnt="0"/>
      <dgm:spPr/>
    </dgm:pt>
    <dgm:pt modelId="{FDD4B874-648B-4F04-898B-035740F48955}" type="pres">
      <dgm:prSet presAssocID="{DC55B7F8-4A71-4548-B52F-5FD4D370CEC8}" presName="vertTwo" presStyleCnt="0"/>
      <dgm:spPr/>
    </dgm:pt>
    <dgm:pt modelId="{2E4D5EAA-7BBD-4E14-80DC-C2700A9F6308}" type="pres">
      <dgm:prSet presAssocID="{DC55B7F8-4A71-4548-B52F-5FD4D370CEC8}" presName="txTwo" presStyleLbl="node2" presStyleIdx="0" presStyleCnt="2">
        <dgm:presLayoutVars>
          <dgm:chPref val="3"/>
        </dgm:presLayoutVars>
      </dgm:prSet>
      <dgm:spPr/>
    </dgm:pt>
    <dgm:pt modelId="{B4862E3C-3DC2-4498-B4D4-19459E26A5D5}" type="pres">
      <dgm:prSet presAssocID="{DC55B7F8-4A71-4548-B52F-5FD4D370CEC8}" presName="parTransTwo" presStyleCnt="0"/>
      <dgm:spPr/>
    </dgm:pt>
    <dgm:pt modelId="{0DDE7045-B3B2-47E7-888B-F96C8AAED703}" type="pres">
      <dgm:prSet presAssocID="{DC55B7F8-4A71-4548-B52F-5FD4D370CEC8}" presName="horzTwo" presStyleCnt="0"/>
      <dgm:spPr/>
    </dgm:pt>
    <dgm:pt modelId="{D7A2E0F4-F518-4517-94F6-46A0373EE2FC}" type="pres">
      <dgm:prSet presAssocID="{C54C8B21-09CA-43AF-8079-1CE21F838BF3}" presName="vertThree" presStyleCnt="0"/>
      <dgm:spPr/>
    </dgm:pt>
    <dgm:pt modelId="{F0498A5A-85FD-4DB7-BB14-14B216A0DEDE}" type="pres">
      <dgm:prSet presAssocID="{C54C8B21-09CA-43AF-8079-1CE21F838BF3}" presName="txThree" presStyleLbl="node3" presStyleIdx="0" presStyleCnt="2">
        <dgm:presLayoutVars>
          <dgm:chPref val="3"/>
        </dgm:presLayoutVars>
      </dgm:prSet>
      <dgm:spPr/>
    </dgm:pt>
    <dgm:pt modelId="{51D2F1D1-5B25-46EB-867F-934B07B0BEB0}" type="pres">
      <dgm:prSet presAssocID="{C54C8B21-09CA-43AF-8079-1CE21F838BF3}" presName="horzThree" presStyleCnt="0"/>
      <dgm:spPr/>
    </dgm:pt>
    <dgm:pt modelId="{1EFB3823-FBA3-431B-99A0-03CF3E0F5FCC}" type="pres">
      <dgm:prSet presAssocID="{BEBA2A12-131A-4EB9-9EBD-677913217D11}" presName="sibSpaceThree" presStyleCnt="0"/>
      <dgm:spPr/>
    </dgm:pt>
    <dgm:pt modelId="{4802E988-0BED-4A26-9075-38305FD0D5AF}" type="pres">
      <dgm:prSet presAssocID="{EDA8FF81-F1C3-4A1B-AD1C-C630CF035DC7}" presName="vertThree" presStyleCnt="0"/>
      <dgm:spPr/>
    </dgm:pt>
    <dgm:pt modelId="{762513F4-FE5B-4D85-B0A8-D63345B08660}" type="pres">
      <dgm:prSet presAssocID="{EDA8FF81-F1C3-4A1B-AD1C-C630CF035DC7}" presName="txThree" presStyleLbl="node3" presStyleIdx="1" presStyleCnt="2">
        <dgm:presLayoutVars>
          <dgm:chPref val="3"/>
        </dgm:presLayoutVars>
      </dgm:prSet>
      <dgm:spPr/>
    </dgm:pt>
    <dgm:pt modelId="{9C164FDB-0FC9-4021-9318-A248C6B958EA}" type="pres">
      <dgm:prSet presAssocID="{EDA8FF81-F1C3-4A1B-AD1C-C630CF035DC7}" presName="horzThree" presStyleCnt="0"/>
      <dgm:spPr/>
    </dgm:pt>
    <dgm:pt modelId="{A4682BE3-D948-4B4C-A5AC-068D09E675A7}" type="pres">
      <dgm:prSet presAssocID="{47AD61B5-F905-4ADF-BF91-EB84F052A6CE}" presName="sibSpaceTwo" presStyleCnt="0"/>
      <dgm:spPr/>
    </dgm:pt>
    <dgm:pt modelId="{0C693A4D-7D2F-4581-9B24-E4ACF4D2A6D9}" type="pres">
      <dgm:prSet presAssocID="{DCF87477-79B8-4058-A0F3-95A3E54168BD}" presName="vertTwo" presStyleCnt="0"/>
      <dgm:spPr/>
    </dgm:pt>
    <dgm:pt modelId="{8631D27F-FF52-42A9-AC34-F6C7610D28E5}" type="pres">
      <dgm:prSet presAssocID="{DCF87477-79B8-4058-A0F3-95A3E54168BD}" presName="txTwo" presStyleLbl="node2" presStyleIdx="1" presStyleCnt="2">
        <dgm:presLayoutVars>
          <dgm:chPref val="3"/>
        </dgm:presLayoutVars>
      </dgm:prSet>
      <dgm:spPr/>
    </dgm:pt>
    <dgm:pt modelId="{61683025-F38E-4557-B664-E96CA4973462}" type="pres">
      <dgm:prSet presAssocID="{DCF87477-79B8-4058-A0F3-95A3E54168BD}" presName="horzTwo" presStyleCnt="0"/>
      <dgm:spPr/>
    </dgm:pt>
  </dgm:ptLst>
  <dgm:cxnLst>
    <dgm:cxn modelId="{00E48209-C015-447B-9A54-6ED30D910DB3}" srcId="{DC55B7F8-4A71-4548-B52F-5FD4D370CEC8}" destId="{C54C8B21-09CA-43AF-8079-1CE21F838BF3}" srcOrd="0" destOrd="0" parTransId="{DB525D93-3D1A-49F3-8935-61CBAD68AA1B}" sibTransId="{BEBA2A12-131A-4EB9-9EBD-677913217D11}"/>
    <dgm:cxn modelId="{EA2BBC14-F0AB-4907-A460-34243410D895}" type="presOf" srcId="{5032C930-3FAA-4588-9447-DE73DA442DBA}" destId="{A3581864-57E4-4E66-811B-1F6359621926}" srcOrd="0" destOrd="0" presId="urn:microsoft.com/office/officeart/2005/8/layout/hierarchy4"/>
    <dgm:cxn modelId="{B5CD5A40-6CDE-40A5-A5EE-D627346489E7}" srcId="{5032C930-3FAA-4588-9447-DE73DA442DBA}" destId="{DC55B7F8-4A71-4548-B52F-5FD4D370CEC8}" srcOrd="0" destOrd="0" parTransId="{CE370C62-8BB0-4A98-AEBC-260D563B09CB}" sibTransId="{47AD61B5-F905-4ADF-BF91-EB84F052A6CE}"/>
    <dgm:cxn modelId="{EF1BA36B-7984-472D-9E16-2BCA4DD0EBCD}" type="presOf" srcId="{C81B6254-D06F-4A8A-A89D-9AB0AB3A5BD1}" destId="{B901BA4C-29FA-46A4-98F0-AAD8DE352827}" srcOrd="0" destOrd="0" presId="urn:microsoft.com/office/officeart/2005/8/layout/hierarchy4"/>
    <dgm:cxn modelId="{2E54BB6D-F519-4C31-AB1B-F7AF603AC081}" type="presOf" srcId="{DC55B7F8-4A71-4548-B52F-5FD4D370CEC8}" destId="{2E4D5EAA-7BBD-4E14-80DC-C2700A9F6308}" srcOrd="0" destOrd="0" presId="urn:microsoft.com/office/officeart/2005/8/layout/hierarchy4"/>
    <dgm:cxn modelId="{5AC5E179-1D18-4234-950D-7ABFF5979D0D}" type="presOf" srcId="{C54C8B21-09CA-43AF-8079-1CE21F838BF3}" destId="{F0498A5A-85FD-4DB7-BB14-14B216A0DEDE}" srcOrd="0" destOrd="0" presId="urn:microsoft.com/office/officeart/2005/8/layout/hierarchy4"/>
    <dgm:cxn modelId="{9FB9349D-C7CC-4995-AEA5-7E7313397CB4}" srcId="{5032C930-3FAA-4588-9447-DE73DA442DBA}" destId="{DCF87477-79B8-4058-A0F3-95A3E54168BD}" srcOrd="1" destOrd="0" parTransId="{A364219B-3DA4-44AE-BCFA-00211A7F1A02}" sibTransId="{FD38C47D-86DA-4798-A565-33D7487BDDA1}"/>
    <dgm:cxn modelId="{2B88E39D-BAD3-49FB-BE35-90CAF929AB29}" type="presOf" srcId="{EDA8FF81-F1C3-4A1B-AD1C-C630CF035DC7}" destId="{762513F4-FE5B-4D85-B0A8-D63345B08660}" srcOrd="0" destOrd="0" presId="urn:microsoft.com/office/officeart/2005/8/layout/hierarchy4"/>
    <dgm:cxn modelId="{E60B7AD4-B7EF-48C0-8BC2-3F1873EA978D}" srcId="{DC55B7F8-4A71-4548-B52F-5FD4D370CEC8}" destId="{EDA8FF81-F1C3-4A1B-AD1C-C630CF035DC7}" srcOrd="1" destOrd="0" parTransId="{41F31164-3D50-4DDB-BD9F-ADEE232D17A2}" sibTransId="{C4E92C09-35DC-4430-98A0-9A9F8049EE1A}"/>
    <dgm:cxn modelId="{AC89EEE1-B040-4E03-BB9F-C59F5FE8F71A}" srcId="{C81B6254-D06F-4A8A-A89D-9AB0AB3A5BD1}" destId="{5032C930-3FAA-4588-9447-DE73DA442DBA}" srcOrd="0" destOrd="0" parTransId="{F08FBDA6-C1F7-4A1B-A006-59EFF3EF8A24}" sibTransId="{67C60F76-C51A-426B-B0A6-2E854CAB5768}"/>
    <dgm:cxn modelId="{E4F7ECF6-35AA-4174-A148-3B0C9EA24F3D}" type="presOf" srcId="{DCF87477-79B8-4058-A0F3-95A3E54168BD}" destId="{8631D27F-FF52-42A9-AC34-F6C7610D28E5}" srcOrd="0" destOrd="0" presId="urn:microsoft.com/office/officeart/2005/8/layout/hierarchy4"/>
    <dgm:cxn modelId="{80BDE1FC-FA18-488F-98EA-ABD0F31CD9BE}" type="presParOf" srcId="{B901BA4C-29FA-46A4-98F0-AAD8DE352827}" destId="{E44B8EB7-4B4F-4128-A0B5-BAAB08F4D491}" srcOrd="0" destOrd="0" presId="urn:microsoft.com/office/officeart/2005/8/layout/hierarchy4"/>
    <dgm:cxn modelId="{2470C096-146F-4611-8C52-788A904AFB2B}" type="presParOf" srcId="{E44B8EB7-4B4F-4128-A0B5-BAAB08F4D491}" destId="{A3581864-57E4-4E66-811B-1F6359621926}" srcOrd="0" destOrd="0" presId="urn:microsoft.com/office/officeart/2005/8/layout/hierarchy4"/>
    <dgm:cxn modelId="{A53360E4-7C7F-4927-BBBE-8122178F2D80}" type="presParOf" srcId="{E44B8EB7-4B4F-4128-A0B5-BAAB08F4D491}" destId="{53D8277D-440D-4017-BA5A-223B289D8B34}" srcOrd="1" destOrd="0" presId="urn:microsoft.com/office/officeart/2005/8/layout/hierarchy4"/>
    <dgm:cxn modelId="{C0977E32-34FC-4845-84D6-3D12E4B49E22}" type="presParOf" srcId="{E44B8EB7-4B4F-4128-A0B5-BAAB08F4D491}" destId="{0477E633-EF7D-4958-A541-4A5458C201E2}" srcOrd="2" destOrd="0" presId="urn:microsoft.com/office/officeart/2005/8/layout/hierarchy4"/>
    <dgm:cxn modelId="{FFF83BF2-F32D-4DA0-A41E-574C117DD584}" type="presParOf" srcId="{0477E633-EF7D-4958-A541-4A5458C201E2}" destId="{FDD4B874-648B-4F04-898B-035740F48955}" srcOrd="0" destOrd="0" presId="urn:microsoft.com/office/officeart/2005/8/layout/hierarchy4"/>
    <dgm:cxn modelId="{9B53325E-1E40-4949-8D7B-2A34A5368EB6}" type="presParOf" srcId="{FDD4B874-648B-4F04-898B-035740F48955}" destId="{2E4D5EAA-7BBD-4E14-80DC-C2700A9F6308}" srcOrd="0" destOrd="0" presId="urn:microsoft.com/office/officeart/2005/8/layout/hierarchy4"/>
    <dgm:cxn modelId="{F03711CC-8A1E-4447-8813-31BE5E9CDFA5}" type="presParOf" srcId="{FDD4B874-648B-4F04-898B-035740F48955}" destId="{B4862E3C-3DC2-4498-B4D4-19459E26A5D5}" srcOrd="1" destOrd="0" presId="urn:microsoft.com/office/officeart/2005/8/layout/hierarchy4"/>
    <dgm:cxn modelId="{53C7C7FF-C350-4D64-954C-8C131221AE3F}" type="presParOf" srcId="{FDD4B874-648B-4F04-898B-035740F48955}" destId="{0DDE7045-B3B2-47E7-888B-F96C8AAED703}" srcOrd="2" destOrd="0" presId="urn:microsoft.com/office/officeart/2005/8/layout/hierarchy4"/>
    <dgm:cxn modelId="{8D24560E-4888-423D-86A2-3FA749C4C54B}" type="presParOf" srcId="{0DDE7045-B3B2-47E7-888B-F96C8AAED703}" destId="{D7A2E0F4-F518-4517-94F6-46A0373EE2FC}" srcOrd="0" destOrd="0" presId="urn:microsoft.com/office/officeart/2005/8/layout/hierarchy4"/>
    <dgm:cxn modelId="{752805D3-3C0E-4678-BC7C-3FC54762AD61}" type="presParOf" srcId="{D7A2E0F4-F518-4517-94F6-46A0373EE2FC}" destId="{F0498A5A-85FD-4DB7-BB14-14B216A0DEDE}" srcOrd="0" destOrd="0" presId="urn:microsoft.com/office/officeart/2005/8/layout/hierarchy4"/>
    <dgm:cxn modelId="{2F666DC3-E803-477B-9917-293528C9655A}" type="presParOf" srcId="{D7A2E0F4-F518-4517-94F6-46A0373EE2FC}" destId="{51D2F1D1-5B25-46EB-867F-934B07B0BEB0}" srcOrd="1" destOrd="0" presId="urn:microsoft.com/office/officeart/2005/8/layout/hierarchy4"/>
    <dgm:cxn modelId="{EA0A73B7-9643-4859-827B-EC3DC8E9DD2A}" type="presParOf" srcId="{0DDE7045-B3B2-47E7-888B-F96C8AAED703}" destId="{1EFB3823-FBA3-431B-99A0-03CF3E0F5FCC}" srcOrd="1" destOrd="0" presId="urn:microsoft.com/office/officeart/2005/8/layout/hierarchy4"/>
    <dgm:cxn modelId="{5FE735B3-ED0A-4B1D-89F0-3F3B8D49675B}" type="presParOf" srcId="{0DDE7045-B3B2-47E7-888B-F96C8AAED703}" destId="{4802E988-0BED-4A26-9075-38305FD0D5AF}" srcOrd="2" destOrd="0" presId="urn:microsoft.com/office/officeart/2005/8/layout/hierarchy4"/>
    <dgm:cxn modelId="{DE0415C8-8474-43C0-AF8A-E212714E6676}" type="presParOf" srcId="{4802E988-0BED-4A26-9075-38305FD0D5AF}" destId="{762513F4-FE5B-4D85-B0A8-D63345B08660}" srcOrd="0" destOrd="0" presId="urn:microsoft.com/office/officeart/2005/8/layout/hierarchy4"/>
    <dgm:cxn modelId="{8A4F5F88-6AD5-4F3F-85A5-96B1F5B6DED1}" type="presParOf" srcId="{4802E988-0BED-4A26-9075-38305FD0D5AF}" destId="{9C164FDB-0FC9-4021-9318-A248C6B958EA}" srcOrd="1" destOrd="0" presId="urn:microsoft.com/office/officeart/2005/8/layout/hierarchy4"/>
    <dgm:cxn modelId="{E1FFEDF9-1251-45C1-9B34-B3065E8011EC}" type="presParOf" srcId="{0477E633-EF7D-4958-A541-4A5458C201E2}" destId="{A4682BE3-D948-4B4C-A5AC-068D09E675A7}" srcOrd="1" destOrd="0" presId="urn:microsoft.com/office/officeart/2005/8/layout/hierarchy4"/>
    <dgm:cxn modelId="{430EDB6A-C444-4E99-B81A-AE3D10FA26E7}" type="presParOf" srcId="{0477E633-EF7D-4958-A541-4A5458C201E2}" destId="{0C693A4D-7D2F-4581-9B24-E4ACF4D2A6D9}" srcOrd="2" destOrd="0" presId="urn:microsoft.com/office/officeart/2005/8/layout/hierarchy4"/>
    <dgm:cxn modelId="{5DA265F7-F8C9-42EE-8077-55454A5D929A}" type="presParOf" srcId="{0C693A4D-7D2F-4581-9B24-E4ACF4D2A6D9}" destId="{8631D27F-FF52-42A9-AC34-F6C7610D28E5}" srcOrd="0" destOrd="0" presId="urn:microsoft.com/office/officeart/2005/8/layout/hierarchy4"/>
    <dgm:cxn modelId="{CE528364-E08B-4D73-AD39-E1A9DA52324D}" type="presParOf" srcId="{0C693A4D-7D2F-4581-9B24-E4ACF4D2A6D9}" destId="{61683025-F38E-4557-B664-E96CA497346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81864-57E4-4E66-811B-1F6359621926}">
      <dsp:nvSpPr>
        <dsp:cNvPr id="0" name=""/>
        <dsp:cNvSpPr/>
      </dsp:nvSpPr>
      <dsp:spPr>
        <a:xfrm>
          <a:off x="798" y="1677"/>
          <a:ext cx="6956009" cy="1267903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5500" kern="1200" dirty="0"/>
            <a:t>ALF Projekt anslag</a:t>
          </a:r>
        </a:p>
      </dsp:txBody>
      <dsp:txXfrm>
        <a:off x="37934" y="38813"/>
        <a:ext cx="6881737" cy="1193631"/>
      </dsp:txXfrm>
    </dsp:sp>
    <dsp:sp modelId="{2E4D5EAA-7BBD-4E14-80DC-C2700A9F6308}">
      <dsp:nvSpPr>
        <dsp:cNvPr id="0" name=""/>
        <dsp:cNvSpPr/>
      </dsp:nvSpPr>
      <dsp:spPr>
        <a:xfrm>
          <a:off x="798" y="1391528"/>
          <a:ext cx="4543880" cy="12679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200" kern="1200" dirty="0"/>
            <a:t>A. Lokalsubvention</a:t>
          </a:r>
        </a:p>
      </dsp:txBody>
      <dsp:txXfrm>
        <a:off x="37934" y="1428664"/>
        <a:ext cx="4469608" cy="1193631"/>
      </dsp:txXfrm>
    </dsp:sp>
    <dsp:sp modelId="{F0498A5A-85FD-4DB7-BB14-14B216A0DEDE}">
      <dsp:nvSpPr>
        <dsp:cNvPr id="0" name=""/>
        <dsp:cNvSpPr/>
      </dsp:nvSpPr>
      <dsp:spPr>
        <a:xfrm>
          <a:off x="798" y="2781380"/>
          <a:ext cx="2225210" cy="12679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600" kern="1200" dirty="0"/>
            <a:t>1. Hyresbidrag</a:t>
          </a:r>
        </a:p>
      </dsp:txBody>
      <dsp:txXfrm>
        <a:off x="37934" y="2818516"/>
        <a:ext cx="2150938" cy="1193631"/>
      </dsp:txXfrm>
    </dsp:sp>
    <dsp:sp modelId="{762513F4-FE5B-4D85-B0A8-D63345B08660}">
      <dsp:nvSpPr>
        <dsp:cNvPr id="0" name=""/>
        <dsp:cNvSpPr/>
      </dsp:nvSpPr>
      <dsp:spPr>
        <a:xfrm>
          <a:off x="2319468" y="2781380"/>
          <a:ext cx="2225210" cy="12679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600" kern="1200" dirty="0"/>
            <a:t>2.Hyresbonus</a:t>
          </a:r>
        </a:p>
      </dsp:txBody>
      <dsp:txXfrm>
        <a:off x="2356604" y="2818516"/>
        <a:ext cx="2150938" cy="1193631"/>
      </dsp:txXfrm>
    </dsp:sp>
    <dsp:sp modelId="{8631D27F-FF52-42A9-AC34-F6C7610D28E5}">
      <dsp:nvSpPr>
        <dsp:cNvPr id="0" name=""/>
        <dsp:cNvSpPr/>
      </dsp:nvSpPr>
      <dsp:spPr>
        <a:xfrm>
          <a:off x="4731596" y="1391528"/>
          <a:ext cx="2225210" cy="12679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200" kern="1200" dirty="0"/>
            <a:t>B. Drift</a:t>
          </a:r>
        </a:p>
      </dsp:txBody>
      <dsp:txXfrm>
        <a:off x="4768732" y="1428664"/>
        <a:ext cx="2150938" cy="1193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52608-DB0D-43DE-AB23-5D766FC2A108}" type="datetimeFigureOut">
              <a:rPr lang="sv-SE" smtClean="0"/>
              <a:t>2022-12-21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74189-D9C7-4494-8915-777F5E186A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205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Prioriteringskommittén gör en bedömning av ansökningarna om ALF-medel ur vetenskaplig synvinkel och sätter poäng på varje projekt.</a:t>
            </a:r>
          </a:p>
          <a:p>
            <a:r>
              <a:rPr lang="sv-SE" dirty="0"/>
              <a:t>ALF beredningsgrupp bestämmer därefter hur mycket totala ALF projektmedel som ska avsättas, för år 2021 är det 209 Mkr. Själva fördelningen av ALF-projektmedel sker separat för två kostnadsslag; lokalkostnader och övrig driftskostnader och utgår ifrån en lätt exponentiell kurva. </a:t>
            </a:r>
            <a:r>
              <a:rPr lang="sv-SE" b="1" dirty="0"/>
              <a:t>Det finns inga krav på att en viss summa ska användas till ett visst kostnadsslag.</a:t>
            </a:r>
          </a:p>
          <a:p>
            <a:endParaRPr lang="sv-SE" dirty="0"/>
          </a:p>
          <a:p>
            <a:r>
              <a:rPr lang="sv-SE" dirty="0"/>
              <a:t>Beräkningen av lokalsubventionen består av två delar;</a:t>
            </a:r>
          </a:p>
          <a:p>
            <a:r>
              <a:rPr lang="sv-SE" dirty="0"/>
              <a:t>Hyresbidraget: Varje projekt tilldelas en yta (antal kvm) som står i proportion till prioriteringen. Tilldelningen beräknas på faktisk hyreskostnad (exklusive städ och service). Lägsta tilldelning är 1 000 kr / kvm.</a:t>
            </a:r>
          </a:p>
          <a:p>
            <a:r>
              <a:rPr lang="sv-SE" dirty="0"/>
              <a:t>Hyresbonus; Om man inte använder den yta som projektet tilldelas får man en bonus om max 200 tkr. Den beräknas med 1 000 kr / kvm. Hyresbonusen kan användas till övriga driftskostnader.</a:t>
            </a:r>
          </a:p>
          <a:p>
            <a:endParaRPr lang="sv-SE" dirty="0"/>
          </a:p>
          <a:p>
            <a:r>
              <a:rPr lang="sv-SE" dirty="0"/>
              <a:t>Uppgifter om yta och lokalkostnader som ligger till grund för beräkningen av tilldelningen baseras på ytan och lokalkostnader andra tertialet året före tilldelningsåret.</a:t>
            </a:r>
          </a:p>
          <a:p>
            <a:endParaRPr lang="sv-SE" dirty="0"/>
          </a:p>
          <a:p>
            <a:r>
              <a:rPr lang="sv-SE" dirty="0"/>
              <a:t>De medel som återstår efter det att tilldelning skett till lokalkostnader, fördelas enligt samma kurva som används när det gäller lokalkostnader. Minimitilldelningen för driftskostnader är 225 tkr.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32438-36BC-1F49-BF94-CD734043F759}" type="slidenum">
              <a:rPr lang="sv-SE" altLang="sv-SE" smtClean="0"/>
              <a:pPr/>
              <a:t>1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566781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Exempel för att visa följande;</a:t>
            </a:r>
          </a:p>
          <a:p>
            <a:endParaRPr lang="sv-SE" dirty="0"/>
          </a:p>
          <a:p>
            <a:r>
              <a:rPr lang="sv-SE" dirty="0"/>
              <a:t>Jan Svensson; Exempel om man inte har några lokaler alls.</a:t>
            </a:r>
          </a:p>
          <a:p>
            <a:r>
              <a:rPr lang="sv-SE" dirty="0"/>
              <a:t>Eva Olsson; Om man har lokaler, men som understiger det antal kvm man är tilldelad.</a:t>
            </a:r>
          </a:p>
          <a:p>
            <a:r>
              <a:rPr lang="sv-SE" dirty="0"/>
              <a:t>Erik Nilsson; Om man har lokaler, men som överstiger det antal kvm man är tilldelad.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32438-36BC-1F49-BF94-CD734043F759}" type="slidenum">
              <a:rPr lang="sv-SE" altLang="sv-SE" smtClean="0"/>
              <a:pPr/>
              <a:t>2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46292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BB3D-B297-481E-95D4-8085447E9EE5}" type="datetimeFigureOut">
              <a:rPr lang="sv-SE" smtClean="0"/>
              <a:t>2022-12-21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6E60-BE47-44B0-9E71-B022C7B9EE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5012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BB3D-B297-481E-95D4-8085447E9EE5}" type="datetimeFigureOut">
              <a:rPr lang="sv-SE" smtClean="0"/>
              <a:t>2022-12-21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6E60-BE47-44B0-9E71-B022C7B9EE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8870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BB3D-B297-481E-95D4-8085447E9EE5}" type="datetimeFigureOut">
              <a:rPr lang="sv-SE" smtClean="0"/>
              <a:t>2022-12-21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6E60-BE47-44B0-9E71-B022C7B9EE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0452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BB3D-B297-481E-95D4-8085447E9EE5}" type="datetimeFigureOut">
              <a:rPr lang="sv-SE" smtClean="0"/>
              <a:t>2022-12-21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6E60-BE47-44B0-9E71-B022C7B9EE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3812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BB3D-B297-481E-95D4-8085447E9EE5}" type="datetimeFigureOut">
              <a:rPr lang="sv-SE" smtClean="0"/>
              <a:t>2022-12-21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6E60-BE47-44B0-9E71-B022C7B9EE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020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BB3D-B297-481E-95D4-8085447E9EE5}" type="datetimeFigureOut">
              <a:rPr lang="sv-SE" smtClean="0"/>
              <a:t>2022-12-21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6E60-BE47-44B0-9E71-B022C7B9EE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400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BB3D-B297-481E-95D4-8085447E9EE5}" type="datetimeFigureOut">
              <a:rPr lang="sv-SE" smtClean="0"/>
              <a:t>2022-12-21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6E60-BE47-44B0-9E71-B022C7B9EE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0876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BB3D-B297-481E-95D4-8085447E9EE5}" type="datetimeFigureOut">
              <a:rPr lang="sv-SE" smtClean="0"/>
              <a:t>2022-12-21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6E60-BE47-44B0-9E71-B022C7B9EE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031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BB3D-B297-481E-95D4-8085447E9EE5}" type="datetimeFigureOut">
              <a:rPr lang="sv-SE" smtClean="0"/>
              <a:t>2022-12-21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6E60-BE47-44B0-9E71-B022C7B9EE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189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BB3D-B297-481E-95D4-8085447E9EE5}" type="datetimeFigureOut">
              <a:rPr lang="sv-SE" smtClean="0"/>
              <a:t>2022-12-21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6E60-BE47-44B0-9E71-B022C7B9EE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7748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BB3D-B297-481E-95D4-8085447E9EE5}" type="datetimeFigureOut">
              <a:rPr lang="sv-SE" smtClean="0"/>
              <a:t>2022-12-21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6E60-BE47-44B0-9E71-B022C7B9EE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018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ABB3D-B297-481E-95D4-8085447E9EE5}" type="datetimeFigureOut">
              <a:rPr lang="sv-SE" smtClean="0"/>
              <a:t>2022-12-21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36E60-BE47-44B0-9E71-B022C7B9EE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1849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hyperlink" Target="http://www.fou.nu/is/alfskane/" TargetMode="External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.png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u.nu/is/alfskan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4562" y="162745"/>
            <a:ext cx="10515600" cy="1325563"/>
          </a:xfrm>
        </p:spPr>
        <p:txBody>
          <a:bodyPr/>
          <a:lstStyle/>
          <a:p>
            <a:r>
              <a:rPr lang="sv-SE" dirty="0"/>
              <a:t>ALF - Tilldelningsberäkning</a:t>
            </a:r>
          </a:p>
        </p:txBody>
      </p:sp>
      <p:pic>
        <p:nvPicPr>
          <p:cNvPr id="5" name="Picture 7" descr="Logkomb">
            <a:hlinkClick r:id="rId3"/>
            <a:extLst>
              <a:ext uri="{FF2B5EF4-FFF2-40B4-BE49-F238E27FC236}">
                <a16:creationId xmlns:a16="http://schemas.microsoft.com/office/drawing/2014/main" id="{5AD86E10-06F9-7C49-B215-C9F0FB2FEC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722" y="5384228"/>
            <a:ext cx="2999008" cy="906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E54A83E-14CE-4C00-BD5F-A852592EDD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9717365"/>
              </p:ext>
            </p:extLst>
          </p:nvPr>
        </p:nvGraphicFramePr>
        <p:xfrm>
          <a:off x="1974717" y="1577106"/>
          <a:ext cx="6957606" cy="4050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64568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705" y="307921"/>
            <a:ext cx="10515600" cy="1325563"/>
          </a:xfrm>
        </p:spPr>
        <p:txBody>
          <a:bodyPr>
            <a:normAutofit/>
          </a:bodyPr>
          <a:lstStyle/>
          <a:p>
            <a:r>
              <a:rPr lang="sv-SE" sz="4000" dirty="0"/>
              <a:t>ALF – Beräkning av lokalsubvention, exempel</a:t>
            </a:r>
          </a:p>
        </p:txBody>
      </p:sp>
      <p:pic>
        <p:nvPicPr>
          <p:cNvPr id="5" name="Picture 7" descr="Logkomb">
            <a:hlinkClick r:id="rId3"/>
            <a:extLst>
              <a:ext uri="{FF2B5EF4-FFF2-40B4-BE49-F238E27FC236}">
                <a16:creationId xmlns:a16="http://schemas.microsoft.com/office/drawing/2014/main" id="{5AD86E10-06F9-7C49-B215-C9F0FB2FEC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2798" y="5379408"/>
            <a:ext cx="2863507" cy="86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ACAF68F8-57AA-4EDE-A563-34EB8DAEF4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9162" y="2259330"/>
            <a:ext cx="1035367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292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1392</TotalTime>
  <Words>294</Words>
  <Application>Microsoft Office PowerPoint</Application>
  <PresentationFormat>Widescreen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ALF - Tilldelningsberäkning</vt:lpstr>
      <vt:lpstr>ALF – Beräkning av lokalsubvention, exempel</vt:lpstr>
    </vt:vector>
  </TitlesOfParts>
  <Company>Lunds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Karin Frankel</dc:creator>
  <cp:lastModifiedBy>Björn Martinsson</cp:lastModifiedBy>
  <cp:revision>78</cp:revision>
  <cp:lastPrinted>2020-12-09T12:12:24Z</cp:lastPrinted>
  <dcterms:created xsi:type="dcterms:W3CDTF">2020-06-04T06:53:03Z</dcterms:created>
  <dcterms:modified xsi:type="dcterms:W3CDTF">2022-12-21T09:26:30Z</dcterms:modified>
</cp:coreProperties>
</file>